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Proxima Nova Semibold"/>
      <p:regular r:id="rId21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22" Type="http://schemas.openxmlformats.org/officeDocument/2006/relationships/font" Target="fonts/ProximaNovaSemibold-bold.fntdata"/><Relationship Id="rId10" Type="http://schemas.openxmlformats.org/officeDocument/2006/relationships/slide" Target="slides/slide5.xml"/><Relationship Id="rId21" Type="http://schemas.openxmlformats.org/officeDocument/2006/relationships/font" Target="fonts/ProximaNova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Microservices are not just for REST services and Web apps.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can also be used as components in batch processing and stream processing pipelines.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Cloud Task enables Batch-Integration Microservices by providing Spring developers with a Task abstraction.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are simple processes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start, do some some work by connecting to databases or file storage, and then they finish.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can be composed by chaining them together in series, or running them in parallel.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Cloud Stream enables Messaging Microservices by providing Spring developers with Stream abstractions.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 processing apps "bind" to topics on a message bus like RabbitMQ or Kafka,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publish or subscribe to events flowing through that topic.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pub/sub contract is useful because it decouples message consumers from producers.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stage in the pipeline can be independently scaled.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Besides serving as a model for data integration, Streaming Microservices form the basis for building Next-Gen Real-time Streaming Applications.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No matter where your business is today in its transformation to digital,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Spring Cloud Data Flow offers developers a place to start working with data.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From replacing how you move data between existing systems,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setting up scalable endpoints for ingesting new data streams,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operationalizing machine learning models for real time decisions.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common underlying Spring Boot microservices architecture 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means that learning can be shared and developers can iterate quickly.</a:t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2" name="Shape 4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7" name="Shape 7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" name="Shape 9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Shape 1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Shape 11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" name="Shape 12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3" name="Shape 13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hape 11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" name="Shape 1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1" name="Shape 12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Shape 130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Shape 131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" name="Shape 1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7" name="Shape 13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Shape 145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49" name="Shape 149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Shape 15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Shape 15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Shape 159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Shape 160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Shape 162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Blank">
  <p:cSld name="16_Blank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170" name="Shape 170"/>
          <p:cNvPicPr preferRelativeResize="0"/>
          <p:nvPr/>
        </p:nvPicPr>
        <p:blipFill rotWithShape="1">
          <a:blip r:embed="rId2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Shape 173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Shape 174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176" name="Shape 17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Shape 184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187" name="Shape 18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8" name="Shape 18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6" name="Shape 196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Shape 197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1" name="Shape 20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02" name="Shape 20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Shape 210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3" name="Shape 21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14" name="Shape 21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Shape 222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Shape 223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Shape 224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Shape 22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Shape 226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0" name="Shape 23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31" name="Shape 231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4" name="Shape 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" name="Shape 2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" name="Shape 33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Shape 24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42" name="Shape 242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Shape 25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Shape 25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4" name="Shape 25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" name="Shape 26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Shape 263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Shape 266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7" name="Shape 26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68" name="Shape 26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Shape 27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Shape 277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Shape 278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2" name="Shape 282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" name="Shape 2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4" name="Shape 2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Shape 292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Shape 29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96" name="Shape 296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Shape 30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5" name="Shape 30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Shape 30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Shape 307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Shape 308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Shape 309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12" name="Shape 312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16" name="Shape 31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7" name="Shape 31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8" name="Shape 318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6" name="Shape 32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Shape 32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Shape 328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38" name="Shape 38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" name="Shape 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" name="Shape 40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" name="Shape 48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Shape 4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4" name="Shape 5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55" name="Shape 5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66" name="Shape 6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67" name="Shape 6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Shape 76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Shape 77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Shape 7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3" name="Shape 8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4" name="Shape 8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4" name="Shape 9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5" name="Shape 95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hape 104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Shape 10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" name="Shape 10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07" name="Shape 107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" name="Shape 11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Shape 116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loud.spring.io/spring-cloud-dataflow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ojects.spring.io/spring-boot/" TargetMode="External"/><Relationship Id="rId4" Type="http://schemas.openxmlformats.org/officeDocument/2006/relationships/hyperlink" Target="http://cloud.spring.io/spring-cloud-stream/" TargetMode="External"/><Relationship Id="rId5" Type="http://schemas.openxmlformats.org/officeDocument/2006/relationships/hyperlink" Target="http://cloud.spring.io/spring-cloud-task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://cloud.spring.io/spring-cloud-stream-app-starters/" TargetMode="External"/><Relationship Id="rId6" Type="http://schemas.openxmlformats.org/officeDocument/2006/relationships/hyperlink" Target="https://start-scs.cfapps.i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/>
              <a:t>Spring Cloud Data Flow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/>
              <a:t>An Overview</a:t>
            </a:r>
            <a:endParaRPr i="1" sz="3000"/>
          </a:p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 Busch, Platform Architect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April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115350" y="224625"/>
            <a:ext cx="89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hlink"/>
                </a:solidFill>
                <a:uFill>
                  <a:noFill/>
                </a:uFill>
                <a:latin typeface="Proxima Nova Semibold"/>
                <a:ea typeface="Proxima Nova Semibold"/>
                <a:cs typeface="Proxima Nova Semibold"/>
                <a:sym typeface="Proxima Nova Semibold"/>
                <a:hlinkClick r:id="rId3"/>
              </a:rPr>
              <a:t>https://cloud.spring.io/spring-cloud-dataflow</a:t>
            </a:r>
            <a:endParaRPr b="1" i="0" sz="2400" u="none" cap="none" strike="noStrik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4716"/>
          <a:stretch/>
        </p:blipFill>
        <p:spPr>
          <a:xfrm>
            <a:off x="1394300" y="758994"/>
            <a:ext cx="6355400" cy="4243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iconValley-01.jpg" id="439" name="Shape 439"/>
          <p:cNvPicPr preferRelativeResize="0"/>
          <p:nvPr/>
        </p:nvPicPr>
        <p:blipFill rotWithShape="1">
          <a:blip r:embed="rId3">
            <a:alphaModFix/>
          </a:blip>
          <a:srcRect b="31254" l="0" r="25810" t="19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668800" y="2538500"/>
            <a:ext cx="77967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The World Builds Software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2" name="Shape 442"/>
          <p:cNvCxnSpPr/>
          <p:nvPr/>
        </p:nvCxnSpPr>
        <p:spPr>
          <a:xfrm>
            <a:off x="4202557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3" name="Shape 443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444" name="Shape 444"/>
            <p:cNvSpPr/>
            <p:nvPr/>
          </p:nvSpPr>
          <p:spPr>
            <a:xfrm>
              <a:off x="257417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816875" y="2626700"/>
              <a:ext cx="703700" cy="686300"/>
            </a:xfrm>
            <a:custGeom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3557125" y="2626700"/>
              <a:ext cx="614900" cy="685700"/>
            </a:xfrm>
            <a:custGeom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4732275" y="2617400"/>
              <a:ext cx="582350" cy="679925"/>
            </a:xfrm>
            <a:custGeom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448725" y="2392725"/>
              <a:ext cx="139950" cy="905175"/>
            </a:xfrm>
            <a:custGeom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841475" y="2392725"/>
              <a:ext cx="617775" cy="904600"/>
            </a:xfrm>
            <a:custGeom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4278825" y="2482125"/>
              <a:ext cx="369275" cy="814025"/>
            </a:xfrm>
            <a:custGeom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5652525" y="3180600"/>
              <a:ext cx="117875" cy="117300"/>
            </a:xfrm>
            <a:custGeom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Shape 452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6156904" y="522854"/>
            <a:ext cx="2971925" cy="4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Data Flow</a:t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DevOps, Data and Software trends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Task &amp; Message Microservices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What is Spring Cloud Data Flow?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What is SCDF for?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Replatforming and Modernization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Why SCDF on PCF?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Customers</a:t>
            </a:r>
            <a:endParaRPr sz="2300"/>
          </a:p>
          <a:p>
            <a: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Where to find out more</a:t>
            </a:r>
            <a:r>
              <a:rPr lang="en-US" sz="2300"/>
              <a:t>?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73" y="996875"/>
            <a:ext cx="3447476" cy="3536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Shape 34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Trends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Enterprises are adopting </a:t>
            </a:r>
            <a:r>
              <a:rPr b="1" lang="en-US" sz="1700">
                <a:solidFill>
                  <a:schemeClr val="lt2"/>
                </a:solidFill>
              </a:rPr>
              <a:t>DevOps</a:t>
            </a:r>
            <a:r>
              <a:rPr lang="en-US" sz="1700"/>
              <a:t> practices in their transition into software and data-driven businesses.</a:t>
            </a:r>
            <a:endParaRPr sz="1700"/>
          </a:p>
          <a:p>
            <a: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solidFill>
                  <a:schemeClr val="lt2"/>
                </a:solidFill>
              </a:rPr>
              <a:t>ETL</a:t>
            </a:r>
            <a:r>
              <a:rPr lang="en-US" sz="1700"/>
              <a:t> integration with existing systems, and </a:t>
            </a:r>
            <a:r>
              <a:rPr b="1" lang="en-US" sz="1700">
                <a:solidFill>
                  <a:schemeClr val="lt2"/>
                </a:solidFill>
              </a:rPr>
              <a:t>modernization</a:t>
            </a:r>
            <a:r>
              <a:rPr lang="en-US" sz="1700"/>
              <a:t> efforts are still very important.</a:t>
            </a:r>
            <a:endParaRPr sz="1700"/>
          </a:p>
          <a:p>
            <a: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-US" sz="1700">
                <a:solidFill>
                  <a:schemeClr val="lt2"/>
                </a:solidFill>
              </a:rPr>
              <a:t>Continuous Event</a:t>
            </a:r>
            <a:r>
              <a:rPr lang="en-US" sz="1700"/>
              <a:t> processing is becoming mainstream.</a:t>
            </a:r>
            <a:endParaRPr sz="1700"/>
          </a:p>
          <a:p>
            <a: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Organizations are finding new ways to integrate </a:t>
            </a:r>
            <a:r>
              <a:rPr b="1" lang="en-US" sz="1700">
                <a:solidFill>
                  <a:schemeClr val="lt2"/>
                </a:solidFill>
              </a:rPr>
              <a:t>IoT data flows and Machine Learning</a:t>
            </a:r>
            <a:r>
              <a:rPr lang="en-US" sz="1700"/>
              <a:t>. 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/>
              <a:t>Spring Cloud Stream</a:t>
            </a:r>
            <a:endParaRPr b="1" sz="1800"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Message based Microservices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Loose coupling via pub/sub topics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Pluggable message bus Kafka or RabbitMQ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For </a:t>
            </a:r>
            <a:r>
              <a:rPr b="1" lang="en-US" sz="1600">
                <a:solidFill>
                  <a:schemeClr val="lt2"/>
                </a:solidFill>
              </a:rPr>
              <a:t>integration</a:t>
            </a:r>
            <a:r>
              <a:rPr lang="en-US" sz="1600"/>
              <a:t> and </a:t>
            </a:r>
            <a:r>
              <a:rPr b="1" lang="en-US" sz="1600">
                <a:solidFill>
                  <a:schemeClr val="lt2"/>
                </a:solidFill>
              </a:rPr>
              <a:t>stream processing</a:t>
            </a:r>
            <a:r>
              <a:rPr lang="en-US" sz="1600"/>
              <a:t> </a:t>
            </a:r>
            <a:endParaRPr sz="1600"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/>
              <a:t>Spring Cloud Task</a:t>
            </a:r>
            <a:endParaRPr b="1" sz="1800"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Tasks are finite Boot Microservices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They connect to data/storage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System tracks invocations, exit-status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600"/>
              <a:t>Useful for </a:t>
            </a:r>
            <a:r>
              <a:rPr b="1" lang="en-US" sz="1600">
                <a:solidFill>
                  <a:schemeClr val="lt2"/>
                </a:solidFill>
              </a:rPr>
              <a:t>ETL</a:t>
            </a:r>
            <a:r>
              <a:rPr lang="en-US" sz="1600"/>
              <a:t> e.g. between DBMS</a:t>
            </a:r>
            <a:endParaRPr sz="16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and analytics clusters like Hadoop</a:t>
            </a:r>
            <a:endParaRPr sz="1600"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600" y="3400168"/>
            <a:ext cx="3217475" cy="8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525" y="3078900"/>
            <a:ext cx="3396911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Microservices are not just for REST &amp; Web apps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192475" y="900400"/>
            <a:ext cx="43080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Spring Cloud Data Flow is a Microservices toolkit for building </a:t>
            </a:r>
            <a:r>
              <a:rPr b="1" lang="en-US" sz="1700"/>
              <a:t>data integration</a:t>
            </a:r>
            <a:r>
              <a:rPr lang="en-US" sz="1700"/>
              <a:t> and </a:t>
            </a:r>
            <a:r>
              <a:rPr b="1" lang="en-US" sz="1700"/>
              <a:t>real-time data processing pipelines</a:t>
            </a:r>
            <a:r>
              <a:rPr lang="en-US" sz="1700"/>
              <a:t>.</a:t>
            </a:r>
            <a:endParaRPr sz="17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/>
              <a:t>Pipelines consist of </a:t>
            </a:r>
            <a:r>
              <a:rPr lang="en-US" sz="1700" u="sng">
                <a:solidFill>
                  <a:schemeClr val="hlink"/>
                </a:solidFill>
                <a:hlinkClick r:id="rId3"/>
              </a:rPr>
              <a:t>Spring Boot</a:t>
            </a:r>
            <a:r>
              <a:rPr lang="en-US" sz="1700"/>
              <a:t> apps, using </a:t>
            </a:r>
            <a:r>
              <a:rPr lang="en-US" sz="1700" u="sng">
                <a:solidFill>
                  <a:schemeClr val="hlink"/>
                </a:solidFill>
                <a:hlinkClick r:id="rId4"/>
              </a:rPr>
              <a:t>Spring Cloud Stream</a:t>
            </a:r>
            <a:r>
              <a:rPr lang="en-US" sz="1700"/>
              <a:t> for events or </a:t>
            </a:r>
            <a:r>
              <a:rPr lang="en-US" sz="1700" u="sng">
                <a:solidFill>
                  <a:schemeClr val="hlink"/>
                </a:solidFill>
                <a:hlinkClick r:id="rId5"/>
              </a:rPr>
              <a:t>Spring Cloud Task</a:t>
            </a:r>
            <a:r>
              <a:rPr lang="en-US" sz="1700"/>
              <a:t> for batch processes. </a:t>
            </a:r>
            <a:endParaRPr sz="1700"/>
          </a:p>
          <a:p>
            <a:pPr indent="0" lvl="0" marL="0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700"/>
              <a:t>The Data Flow server provides interfaces to compose and deploy pipelines onto platforms like Cloud Foundry.</a:t>
            </a:r>
            <a:endParaRPr sz="1700"/>
          </a:p>
        </p:txBody>
      </p:sp>
      <p:pic>
        <p:nvPicPr>
          <p:cNvPr descr="Screen Shot 2017-06-05 at 12.53.35 PM.png" id="363" name="Shape 363"/>
          <p:cNvPicPr preferRelativeResize="0"/>
          <p:nvPr/>
        </p:nvPicPr>
        <p:blipFill rotWithShape="1">
          <a:blip r:embed="rId6">
            <a:alphaModFix/>
          </a:blip>
          <a:srcRect b="20634" l="-930" r="928" t="0"/>
          <a:stretch/>
        </p:blipFill>
        <p:spPr>
          <a:xfrm>
            <a:off x="5484720" y="2441571"/>
            <a:ext cx="2847244" cy="180312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7">
            <a:alphaModFix/>
          </a:blip>
          <a:srcRect b="1602" l="0" r="0" t="0"/>
          <a:stretch/>
        </p:blipFill>
        <p:spPr>
          <a:xfrm>
            <a:off x="6051142" y="2867220"/>
            <a:ext cx="2542395" cy="177420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5" name="Shape 365"/>
          <p:cNvGrpSpPr/>
          <p:nvPr/>
        </p:nvGrpSpPr>
        <p:grpSpPr>
          <a:xfrm>
            <a:off x="6318696" y="2091711"/>
            <a:ext cx="1308754" cy="430760"/>
            <a:chOff x="6658498" y="2206863"/>
            <a:chExt cx="1112035" cy="366013"/>
          </a:xfrm>
        </p:grpSpPr>
        <p:cxnSp>
          <p:nvCxnSpPr>
            <p:cNvPr id="366" name="Shape 366"/>
            <p:cNvCxnSpPr/>
            <p:nvPr/>
          </p:nvCxnSpPr>
          <p:spPr>
            <a:xfrm rot="10800000">
              <a:off x="6658498" y="2206863"/>
              <a:ext cx="0" cy="36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7" name="Shape 367"/>
            <p:cNvCxnSpPr/>
            <p:nvPr/>
          </p:nvCxnSpPr>
          <p:spPr>
            <a:xfrm rot="10800000">
              <a:off x="7770533" y="2206876"/>
              <a:ext cx="0" cy="36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8" name="Shape 368"/>
            <p:cNvCxnSpPr/>
            <p:nvPr/>
          </p:nvCxnSpPr>
          <p:spPr>
            <a:xfrm rot="10800000">
              <a:off x="7214516" y="2206863"/>
              <a:ext cx="0" cy="366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369" name="Shape 3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2500" y="498375"/>
            <a:ext cx="3399050" cy="160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Spring Cloud Data Flow?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 b="35691" l="0" r="0" t="0"/>
          <a:stretch/>
        </p:blipFill>
        <p:spPr>
          <a:xfrm>
            <a:off x="672450" y="1536500"/>
            <a:ext cx="5549680" cy="2974951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b="30521" l="520" r="9817" t="0"/>
          <a:stretch/>
        </p:blipFill>
        <p:spPr>
          <a:xfrm>
            <a:off x="1477275" y="2506850"/>
            <a:ext cx="7050350" cy="25001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Shape 37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Don't start from scratch!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534400" y="638545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1800"/>
              <a:t>Choose from one of the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App Starters</a:t>
            </a:r>
            <a:r>
              <a:rPr lang="en-US" sz="1800"/>
              <a:t> </a:t>
            </a:r>
            <a:endParaRPr sz="1800"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/>
              <a:t>Or generate a custom project using the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Data Flow Initializr</a:t>
            </a:r>
            <a:r>
              <a:rPr lang="en-US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1121825" y="3141450"/>
            <a:ext cx="2098500" cy="1247400"/>
          </a:xfrm>
          <a:prstGeom prst="rect">
            <a:avLst/>
          </a:prstGeom>
          <a:solidFill>
            <a:srgbClr val="FFC85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Modernization</a:t>
            </a:r>
            <a:endParaRPr b="1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Replatforming</a:t>
            </a:r>
            <a:endParaRPr b="1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3020300" y="2405150"/>
            <a:ext cx="2831400" cy="1247400"/>
          </a:xfrm>
          <a:prstGeom prst="rect">
            <a:avLst/>
          </a:prstGeom>
          <a:solidFill>
            <a:srgbClr val="FFC85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Messaging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Batch, DBMS, files 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5166525" y="1284850"/>
            <a:ext cx="3036300" cy="1360500"/>
          </a:xfrm>
          <a:prstGeom prst="rect">
            <a:avLst/>
          </a:prstGeom>
          <a:solidFill>
            <a:srgbClr val="FFC85F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Next-Gen Data Workloads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IoT, Machine Learning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Event Stream Processing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 flipH="1" rot="7582222">
            <a:off x="3378172" y="1185869"/>
            <a:ext cx="3385989" cy="4693623"/>
          </a:xfrm>
          <a:custGeom>
            <a:pathLst>
              <a:path extrusionOk="0" h="120000" w="120000">
                <a:moveTo>
                  <a:pt x="0" y="120000"/>
                </a:moveTo>
                <a:quadBezTo>
                  <a:pt x="20000" y="40000"/>
                  <a:pt x="82356" y="10821"/>
                </a:quadBezTo>
                <a:lnTo>
                  <a:pt x="80666" y="0"/>
                </a:lnTo>
                <a:lnTo>
                  <a:pt x="120000" y="14607"/>
                </a:lnTo>
                <a:lnTo>
                  <a:pt x="87103" y="41214"/>
                </a:lnTo>
                <a:lnTo>
                  <a:pt x="85413" y="30393"/>
                </a:lnTo>
                <a:quadBezTo>
                  <a:pt x="30000" y="40393"/>
                  <a:pt x="0" y="120000"/>
                </a:quadBezTo>
                <a:close/>
              </a:path>
            </a:pathLst>
          </a:custGeom>
          <a:gradFill>
            <a:gsLst>
              <a:gs pos="0">
                <a:srgbClr val="009B81"/>
              </a:gs>
              <a:gs pos="100000">
                <a:srgbClr val="A1E7D2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SCDF used for?</a:t>
            </a:r>
            <a:endParaRPr/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6800" y="824200"/>
            <a:ext cx="7333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2000"/>
              <a:t>Progression of data-intensive use cases</a:t>
            </a:r>
            <a:endParaRPr sz="2000"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-US" sz="2000"/>
              <a:t>All sharing a common Spring Boot </a:t>
            </a:r>
            <a:endParaRPr sz="2000"/>
          </a:p>
          <a:p>
            <a:pPr indent="0" lvl="0" mar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/>
              <a:t>Microservices architecture.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625200" y="317500"/>
            <a:ext cx="3810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Replatforming</a:t>
            </a:r>
            <a:endParaRPr b="1"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94" name="Shape 394"/>
          <p:cNvGrpSpPr/>
          <p:nvPr/>
        </p:nvGrpSpPr>
        <p:grpSpPr>
          <a:xfrm>
            <a:off x="549635" y="782552"/>
            <a:ext cx="7349817" cy="1688200"/>
            <a:chOff x="625835" y="782552"/>
            <a:chExt cx="7349817" cy="1688200"/>
          </a:xfrm>
        </p:grpSpPr>
        <p:pic>
          <p:nvPicPr>
            <p:cNvPr id="395" name="Shape 3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5835" y="1036118"/>
              <a:ext cx="2282746" cy="1195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2067557" y="1447628"/>
              <a:ext cx="692686" cy="678859"/>
            </a:xfrm>
            <a:prstGeom prst="rect">
              <a:avLst/>
            </a:prstGeom>
            <a:solidFill>
              <a:srgbClr val="2332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 rot="1083836">
              <a:off x="3423143" y="1388360"/>
              <a:ext cx="370715" cy="349624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Shape 3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22000" y="1377277"/>
              <a:ext cx="1177200" cy="78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Shape 399"/>
            <p:cNvSpPr/>
            <p:nvPr/>
          </p:nvSpPr>
          <p:spPr>
            <a:xfrm>
              <a:off x="2087530" y="1338236"/>
              <a:ext cx="370878" cy="349732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2087530" y="1737740"/>
              <a:ext cx="370878" cy="349732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3286552" y="1716397"/>
              <a:ext cx="370878" cy="349732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 rot="931178">
              <a:off x="3231656" y="1442033"/>
              <a:ext cx="370844" cy="349468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" name="Shape 403"/>
            <p:cNvCxnSpPr/>
            <p:nvPr/>
          </p:nvCxnSpPr>
          <p:spPr>
            <a:xfrm rot="10800000">
              <a:off x="2992861" y="1965211"/>
              <a:ext cx="247795" cy="244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cxnSp>
          <p:nvCxnSpPr>
            <p:cNvPr id="404" name="Shape 404"/>
            <p:cNvCxnSpPr/>
            <p:nvPr/>
          </p:nvCxnSpPr>
          <p:spPr>
            <a:xfrm rot="10800000">
              <a:off x="2856607" y="1508687"/>
              <a:ext cx="247795" cy="244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cxnSp>
          <p:nvCxnSpPr>
            <p:cNvPr id="405" name="Shape 405"/>
            <p:cNvCxnSpPr/>
            <p:nvPr/>
          </p:nvCxnSpPr>
          <p:spPr>
            <a:xfrm rot="10800000">
              <a:off x="2823072" y="1816964"/>
              <a:ext cx="247795" cy="244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06" name="Shape 406"/>
            <p:cNvSpPr/>
            <p:nvPr/>
          </p:nvSpPr>
          <p:spPr>
            <a:xfrm>
              <a:off x="2514385" y="1338236"/>
              <a:ext cx="370878" cy="349732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2514385" y="1737740"/>
              <a:ext cx="370878" cy="349732"/>
            </a:xfrm>
            <a:prstGeom prst="rect">
              <a:avLst/>
            </a:prstGeom>
            <a:solidFill>
              <a:srgbClr val="A5A5A5"/>
            </a:solidFill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Calibri"/>
                <a:buNone/>
              </a:pPr>
              <a:r>
                <a:rPr b="0" i="0" lang="en-US" sz="7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5343423" y="1206905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b="0" i="0" lang="en-US" sz="7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5730612" y="1511128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b="0" i="0" lang="en-US" sz="7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5088578" y="1681887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0"/>
                <a:buFont typeface="Calibri"/>
                <a:buNone/>
              </a:pPr>
              <a:r>
                <a:rPr b="0" i="0" lang="en-US" sz="75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" name="Shape 411"/>
            <p:cNvCxnSpPr/>
            <p:nvPr/>
          </p:nvCxnSpPr>
          <p:spPr>
            <a:xfrm>
              <a:off x="6012340" y="1414031"/>
              <a:ext cx="330483" cy="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cxnSp>
          <p:nvCxnSpPr>
            <p:cNvPr id="412" name="Shape 412"/>
            <p:cNvCxnSpPr/>
            <p:nvPr/>
          </p:nvCxnSpPr>
          <p:spPr>
            <a:xfrm>
              <a:off x="5827213" y="1912267"/>
              <a:ext cx="669642" cy="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13" name="Shape 413"/>
            <p:cNvSpPr/>
            <p:nvPr/>
          </p:nvSpPr>
          <p:spPr>
            <a:xfrm>
              <a:off x="6798492" y="1071787"/>
              <a:ext cx="1177160" cy="98819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SQL</a:t>
              </a:r>
              <a:br>
                <a:rPr b="0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EAI/ESB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" name="Shape 414"/>
            <p:cNvCxnSpPr/>
            <p:nvPr/>
          </p:nvCxnSpPr>
          <p:spPr>
            <a:xfrm>
              <a:off x="6324113" y="1637591"/>
              <a:ext cx="330483" cy="0"/>
            </a:xfrm>
            <a:prstGeom prst="straightConnector1">
              <a:avLst/>
            </a:prstGeom>
            <a:noFill/>
            <a:ln cap="flat" cmpd="sng" w="9525">
              <a:solidFill>
                <a:srgbClr val="008673"/>
              </a:solidFill>
              <a:prstDash val="solid"/>
              <a:round/>
              <a:headEnd len="lg" w="lg" type="triangle"/>
              <a:tailEnd len="sm" w="sm" type="none"/>
            </a:ln>
          </p:spPr>
        </p:cxnSp>
        <p:sp>
          <p:nvSpPr>
            <p:cNvPr id="415" name="Shape 415"/>
            <p:cNvSpPr/>
            <p:nvPr/>
          </p:nvSpPr>
          <p:spPr>
            <a:xfrm flipH="1" rot="10800000">
              <a:off x="6722481" y="1009350"/>
              <a:ext cx="647411" cy="825530"/>
            </a:xfrm>
            <a:prstGeom prst="rtTriangle">
              <a:avLst/>
            </a:prstGeom>
            <a:solidFill>
              <a:srgbClr val="2231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Shape 4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7616874">
              <a:off x="6238484" y="990248"/>
              <a:ext cx="1155092" cy="12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Shape 417"/>
          <p:cNvSpPr txBox="1"/>
          <p:nvPr/>
        </p:nvSpPr>
        <p:spPr>
          <a:xfrm>
            <a:off x="667775" y="2486725"/>
            <a:ext cx="34989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Move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Java applications running integration workloads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</a:rPr>
              <a:t>From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App servers on dedicated bare-metal hosts or VMs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</a:rPr>
              <a:t>To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event-driven, or on-demand task oriented Java Microservices, deployed on a Cloud Native platform.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4716250" y="317500"/>
            <a:ext cx="2832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Modernization </a:t>
            </a:r>
            <a:endParaRPr b="1"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4743050" y="2474156"/>
            <a:ext cx="34989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</a:rPr>
              <a:t>Refactor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Monolithic ETL workloads</a:t>
            </a:r>
            <a:b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chemeClr val="lt2"/>
                </a:solidFill>
              </a:rPr>
              <a:t>Migrate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SQL stored procedures</a:t>
            </a:r>
            <a:b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chemeClr val="lt2"/>
                </a:solidFill>
              </a:rPr>
              <a:t>Rewrite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Shell scripts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</a:rPr>
              <a:t>From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EAI and ESB servers 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500">
                <a:solidFill>
                  <a:schemeClr val="lt2"/>
                </a:solidFill>
              </a:rPr>
              <a:t>To</a:t>
            </a:r>
            <a:r>
              <a:rPr b="1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00" u="none" cap="none" strike="noStrike">
                <a:latin typeface="Arial"/>
                <a:ea typeface="Arial"/>
                <a:cs typeface="Arial"/>
                <a:sym typeface="Arial"/>
              </a:rPr>
              <a:t>Java Microservices, deployed on a Cloud Native platform.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192475" y="900400"/>
            <a:ext cx="80562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/>
              <a:t>Spring Boot Microservices</a:t>
            </a:r>
            <a:endParaRPr b="1"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Build production-ready Java apps</a:t>
            </a:r>
            <a:endParaRPr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Choose from curated starters</a:t>
            </a:r>
            <a:endParaRPr sz="18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/>
              <a:t>The Spring Ecosystem</a:t>
            </a:r>
            <a:endParaRPr b="1"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Mature, actively maintained libraries</a:t>
            </a:r>
            <a:endParaRPr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Trusted, helpful community</a:t>
            </a:r>
            <a:endParaRPr sz="18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-US" sz="1800"/>
              <a:t>Pivotal Cloud Foundry</a:t>
            </a:r>
            <a:endParaRPr b="1"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Open source PaaS for DevOps &amp; Ci/CD</a:t>
            </a:r>
            <a:endParaRPr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Heavy Lifting: Elastic scale, HA, Secure</a:t>
            </a:r>
            <a:endParaRPr sz="1800"/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For on-premise &amp; cross-cloud</a:t>
            </a:r>
            <a:endParaRPr sz="1800"/>
          </a:p>
        </p:txBody>
      </p:sp>
      <p:grpSp>
        <p:nvGrpSpPr>
          <p:cNvPr id="425" name="Shape 425"/>
          <p:cNvGrpSpPr/>
          <p:nvPr/>
        </p:nvGrpSpPr>
        <p:grpSpPr>
          <a:xfrm>
            <a:off x="4877450" y="956600"/>
            <a:ext cx="3978000" cy="3558300"/>
            <a:chOff x="4877450" y="651800"/>
            <a:chExt cx="3978000" cy="3558300"/>
          </a:xfrm>
        </p:grpSpPr>
        <p:sp>
          <p:nvSpPr>
            <p:cNvPr id="426" name="Shape 426"/>
            <p:cNvSpPr/>
            <p:nvPr/>
          </p:nvSpPr>
          <p:spPr>
            <a:xfrm>
              <a:off x="4877450" y="651800"/>
              <a:ext cx="3978000" cy="355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Shape 4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14288" y="904825"/>
              <a:ext cx="3504325" cy="30522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47625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28" name="Shape 42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SCDF on PCF?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